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6"/>
  </p:notesMasterIdLst>
  <p:sldIdLst>
    <p:sldId id="362" r:id="rId2"/>
    <p:sldId id="365" r:id="rId3"/>
    <p:sldId id="501" r:id="rId4"/>
    <p:sldId id="464" r:id="rId5"/>
    <p:sldId id="497" r:id="rId6"/>
    <p:sldId id="491" r:id="rId7"/>
    <p:sldId id="498" r:id="rId8"/>
    <p:sldId id="502" r:id="rId9"/>
    <p:sldId id="503" r:id="rId10"/>
    <p:sldId id="504" r:id="rId11"/>
    <p:sldId id="505" r:id="rId12"/>
    <p:sldId id="506" r:id="rId13"/>
    <p:sldId id="507" r:id="rId14"/>
    <p:sldId id="508" r:id="rId15"/>
    <p:sldId id="509" r:id="rId16"/>
    <p:sldId id="510" r:id="rId17"/>
    <p:sldId id="511" r:id="rId18"/>
    <p:sldId id="512" r:id="rId19"/>
    <p:sldId id="482" r:id="rId20"/>
    <p:sldId id="513" r:id="rId21"/>
    <p:sldId id="514" r:id="rId22"/>
    <p:sldId id="515" r:id="rId23"/>
    <p:sldId id="516" r:id="rId24"/>
    <p:sldId id="517" r:id="rId25"/>
    <p:sldId id="518" r:id="rId26"/>
    <p:sldId id="519" r:id="rId27"/>
    <p:sldId id="520" r:id="rId28"/>
    <p:sldId id="521" r:id="rId29"/>
    <p:sldId id="522" r:id="rId30"/>
    <p:sldId id="523" r:id="rId31"/>
    <p:sldId id="524" r:id="rId32"/>
    <p:sldId id="525" r:id="rId33"/>
    <p:sldId id="526" r:id="rId34"/>
    <p:sldId id="273" r:id="rId35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5" autoAdjust="0"/>
    <p:restoredTop sz="95603" autoAdjust="0"/>
  </p:normalViewPr>
  <p:slideViewPr>
    <p:cSldViewPr>
      <p:cViewPr>
        <p:scale>
          <a:sx n="90" d="100"/>
          <a:sy n="90" d="100"/>
        </p:scale>
        <p:origin x="-145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DB3CC-0F43-4892-AA16-35B4BBFD372A}" type="datetimeFigureOut">
              <a:rPr lang="es-MX" smtClean="0"/>
              <a:t>22/06/2013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6775E-8CFA-4D20-8473-6EB2766A3F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5577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B4F8C4-FD16-4A69-A47A-91FF9C1DCA7D}" type="datetimeFigureOut">
              <a:rPr lang="es-MX" smtClean="0"/>
              <a:t>22/06/2013</a:t>
            </a:fld>
            <a:endParaRPr lang="es-MX" dirty="0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MX" dirty="0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22/06/2013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22/06/2013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22/06/2013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22/06/2013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22/06/2013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22/06/2013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22/06/2013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22/06/2013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22/06/2013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B4F8C4-FD16-4A69-A47A-91FF9C1DCA7D}" type="datetimeFigureOut">
              <a:rPr lang="es-MX" smtClean="0"/>
              <a:t>22/06/2013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3B4F8C4-FD16-4A69-A47A-91FF9C1DCA7D}" type="datetimeFigureOut">
              <a:rPr lang="es-MX" smtClean="0"/>
              <a:t>22/06/2013</a:t>
            </a:fld>
            <a:endParaRPr lang="es-MX" dirty="0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MX" dirty="0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DISEÑO\Lona Mia\LONA100X15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92"/>
            <a:ext cx="9144000" cy="61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258838" y="4581128"/>
            <a:ext cx="678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ING. ROBERTO ISAAC SUASTE MARTINEZ</a:t>
            </a:r>
            <a:endParaRPr lang="es-MX" sz="2400" b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75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TRISA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459754"/>
              </p:ext>
            </p:extLst>
          </p:nvPr>
        </p:nvGraphicFramePr>
        <p:xfrm>
          <a:off x="395536" y="4653136"/>
          <a:ext cx="8568952" cy="51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4" y="1196752"/>
            <a:ext cx="8748464" cy="12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2405063"/>
            <a:ext cx="543877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175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TRISB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970447"/>
              </p:ext>
            </p:extLst>
          </p:nvPr>
        </p:nvGraphicFramePr>
        <p:xfrm>
          <a:off x="287524" y="4365104"/>
          <a:ext cx="8568952" cy="51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424936" cy="127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2909888"/>
            <a:ext cx="58769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80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251520" y="3501008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s-MX" sz="4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Selección del Canal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17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395536" y="404664"/>
            <a:ext cx="8496944" cy="41958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just">
              <a:buNone/>
            </a:pP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Existen 14 selecciones de canal disponibles: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FF0000"/>
                </a:solidFill>
                <a:latin typeface="Museo 500" pitchFamily="50" charset="0"/>
                <a:ea typeface="Times New Roman"/>
              </a:rPr>
              <a:t>Pines Analógicos – AN&lt;11:0&gt;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Salida DAC (Convertidor Digital Analógico)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Salida FVR (Voltaje de Referencia Fijo)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250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388276" y="980728"/>
            <a:ext cx="8496944" cy="41958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just">
              <a:buNone/>
            </a:pPr>
            <a:r>
              <a:rPr lang="es-MX" sz="24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Los bits CHS del Registro ADCON0 determinan que canal esta conectado al circuito de muestreo: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**Cuando se cambian los canales, un retardo es requerido antes de la siguiente conversión.</a:t>
            </a: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647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ADCON0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00" y="2348880"/>
            <a:ext cx="8821088" cy="1399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413863"/>
              </p:ext>
            </p:extLst>
          </p:nvPr>
        </p:nvGraphicFramePr>
        <p:xfrm>
          <a:off x="375468" y="4581128"/>
          <a:ext cx="8568952" cy="51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42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ADCON0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641095"/>
              </p:ext>
            </p:extLst>
          </p:nvPr>
        </p:nvGraphicFramePr>
        <p:xfrm>
          <a:off x="395536" y="4941168"/>
          <a:ext cx="8568952" cy="51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08720"/>
            <a:ext cx="450532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418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ADCON0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917717"/>
              </p:ext>
            </p:extLst>
          </p:nvPr>
        </p:nvGraphicFramePr>
        <p:xfrm>
          <a:off x="323528" y="4149080"/>
          <a:ext cx="8568952" cy="51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2"/>
          <a:stretch/>
        </p:blipFill>
        <p:spPr bwMode="auto">
          <a:xfrm>
            <a:off x="467544" y="1446026"/>
            <a:ext cx="8280920" cy="177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74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251520" y="3501008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s-MX" sz="4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Selección del Voltaje de Referencia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51009" y="764704"/>
            <a:ext cx="8496944" cy="41958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El Voltaje de Referencia del ADC puede ser generado  internamente por software o externamente suministrado.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En esta ocasión se trabajará con el voltaje externamente suministrado por el programador.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Para manejar generar internamente un voltaje, vea la </a:t>
            </a:r>
            <a:r>
              <a:rPr lang="es-MX" sz="2000" b="1" dirty="0" err="1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seccion</a:t>
            </a: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 14.0 “FRV (Voltaje de Referencia Fijo)</a:t>
            </a:r>
            <a:endParaRPr lang="es-ES" sz="18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793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251520" y="548680"/>
            <a:ext cx="8712968" cy="4752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CONTENIDO</a:t>
            </a:r>
          </a:p>
          <a:p>
            <a:pPr algn="ctr"/>
            <a:endParaRPr lang="es-MX" sz="3200" b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lvl="1"/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s-MX" sz="3200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ADC DEL PIC16F1827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lvl="1" algn="ctr"/>
            <a:r>
              <a:rPr lang="es-MX" sz="3200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Subrutina de Inicialización</a:t>
            </a:r>
            <a:endParaRPr lang="es-MX" sz="2800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lvl="1"/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11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2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51009" y="1052736"/>
            <a:ext cx="8496944" cy="4195805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Los Bits ADPREF del registro ADCON1 proporcionan el control del Voltaje de Referencia Positivo. El cual puede ser:</a:t>
            </a:r>
          </a:p>
          <a:p>
            <a:pPr marL="109728" indent="0" algn="just">
              <a:buNone/>
            </a:pP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ES" sz="1800" dirty="0" smtClean="0">
                <a:solidFill>
                  <a:srgbClr val="333333"/>
                </a:solidFill>
                <a:latin typeface="Arial"/>
                <a:ea typeface="Times New Roman"/>
              </a:rPr>
              <a:t>VREF + Pin</a:t>
            </a:r>
            <a:endParaRPr lang="es-ES" sz="1800" dirty="0" smtClean="0">
              <a:solidFill>
                <a:srgbClr val="333333"/>
              </a:solidFill>
              <a:effectLst/>
              <a:latin typeface="Arial"/>
              <a:ea typeface="Times New Roman"/>
            </a:endParaRPr>
          </a:p>
          <a:p>
            <a:pPr algn="just"/>
            <a:r>
              <a:rPr lang="es-ES" sz="1800" dirty="0" smtClean="0">
                <a:solidFill>
                  <a:srgbClr val="FF0000"/>
                </a:solidFill>
                <a:latin typeface="Arial"/>
                <a:ea typeface="Times New Roman"/>
              </a:rPr>
              <a:t>VDD</a:t>
            </a:r>
            <a:endParaRPr lang="es-ES" sz="1800" dirty="0">
              <a:solidFill>
                <a:srgbClr val="FF0000"/>
              </a:solidFill>
              <a:latin typeface="Arial"/>
              <a:ea typeface="Times New Roman"/>
            </a:endParaRPr>
          </a:p>
          <a:p>
            <a:pPr algn="just"/>
            <a:r>
              <a:rPr lang="es-ES" sz="1800" dirty="0" smtClean="0">
                <a:solidFill>
                  <a:srgbClr val="333333"/>
                </a:solidFill>
                <a:latin typeface="Arial"/>
                <a:ea typeface="Times New Roman"/>
              </a:rPr>
              <a:t>FVR 2.028V</a:t>
            </a:r>
          </a:p>
          <a:p>
            <a:pPr algn="just"/>
            <a:r>
              <a:rPr lang="es-ES" sz="1800" dirty="0" smtClean="0">
                <a:solidFill>
                  <a:srgbClr val="333333"/>
                </a:solidFill>
                <a:latin typeface="Arial"/>
                <a:ea typeface="Times New Roman"/>
              </a:rPr>
              <a:t>FVR 4.096V</a:t>
            </a:r>
            <a:endParaRPr lang="es-ES" sz="18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endParaRPr lang="es-ES" sz="1800" dirty="0" smtClean="0">
              <a:solidFill>
                <a:srgbClr val="333333"/>
              </a:solidFill>
              <a:effectLst/>
              <a:latin typeface="Arial"/>
              <a:ea typeface="Times New Roman"/>
            </a:endParaRPr>
          </a:p>
          <a:p>
            <a:pPr algn="just"/>
            <a:r>
              <a:rPr lang="es-MX" sz="1800" b="1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Los Bits </a:t>
            </a:r>
            <a:r>
              <a:rPr lang="es-MX" sz="18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ADNREF </a:t>
            </a:r>
            <a:r>
              <a:rPr lang="es-MX" sz="1800" b="1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del registro ADCON1 proporcionan el control del Voltaje de Referencia </a:t>
            </a:r>
            <a:r>
              <a:rPr lang="es-MX" sz="18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Negativo. </a:t>
            </a:r>
            <a:r>
              <a:rPr lang="es-MX" sz="1800" b="1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El cual puede ser:</a:t>
            </a:r>
          </a:p>
          <a:p>
            <a:pPr marL="109728" indent="0" algn="just">
              <a:buNone/>
            </a:pPr>
            <a:endParaRPr lang="es-MX" sz="18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ES" sz="1600" dirty="0">
                <a:solidFill>
                  <a:srgbClr val="333333"/>
                </a:solidFill>
                <a:latin typeface="Arial"/>
                <a:ea typeface="Times New Roman"/>
              </a:rPr>
              <a:t>VREF + Pin</a:t>
            </a:r>
          </a:p>
          <a:p>
            <a:pPr algn="just"/>
            <a:r>
              <a:rPr lang="es-ES" sz="1600" dirty="0" smtClean="0">
                <a:solidFill>
                  <a:srgbClr val="FF0000"/>
                </a:solidFill>
                <a:latin typeface="Arial"/>
                <a:ea typeface="Times New Roman"/>
              </a:rPr>
              <a:t>VSS</a:t>
            </a:r>
            <a:endParaRPr lang="es-ES" sz="1600" dirty="0">
              <a:solidFill>
                <a:srgbClr val="FF0000"/>
              </a:solidFill>
              <a:latin typeface="Arial"/>
              <a:ea typeface="Times New Roman"/>
            </a:endParaRPr>
          </a:p>
          <a:p>
            <a:pPr marL="109728" indent="0" algn="just">
              <a:buNone/>
            </a:pPr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15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ADCON1</a:t>
            </a:r>
          </a:p>
          <a:p>
            <a:pPr marL="109728" indent="0" algn="ctr">
              <a:buNone/>
            </a:pPr>
            <a:r>
              <a:rPr lang="es-MX" sz="2800" b="1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Voltaje de Referencia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460272"/>
              </p:ext>
            </p:extLst>
          </p:nvPr>
        </p:nvGraphicFramePr>
        <p:xfrm>
          <a:off x="375468" y="4581128"/>
          <a:ext cx="8568952" cy="51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471279" cy="122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63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ADCON1</a:t>
            </a:r>
          </a:p>
          <a:p>
            <a:pPr marL="109728" indent="0" algn="ctr">
              <a:buNone/>
            </a:pPr>
            <a:r>
              <a:rPr lang="es-MX" sz="2800" i="1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</a:rPr>
              <a:t>Voltaje de Referencia</a:t>
            </a:r>
            <a:endParaRPr lang="es-MX" sz="2400" i="1" dirty="0" smtClean="0">
              <a:solidFill>
                <a:schemeClr val="tx2">
                  <a:lumMod val="50000"/>
                </a:schemeClr>
              </a:solidFill>
              <a:latin typeface="Museo 5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19554"/>
              </p:ext>
            </p:extLst>
          </p:nvPr>
        </p:nvGraphicFramePr>
        <p:xfrm>
          <a:off x="395536" y="4869160"/>
          <a:ext cx="8568952" cy="51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471279" cy="122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875" y="2632919"/>
            <a:ext cx="5553075" cy="202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725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251520" y="3501008"/>
            <a:ext cx="8208912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s-MX" sz="4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Selección de la Fuente de Reloj para la Conversión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45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 b="8107"/>
          <a:stretch/>
        </p:blipFill>
        <p:spPr bwMode="auto">
          <a:xfrm>
            <a:off x="999022" y="1268760"/>
            <a:ext cx="7516109" cy="222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Abrir llave"/>
          <p:cNvSpPr/>
          <p:nvPr/>
        </p:nvSpPr>
        <p:spPr>
          <a:xfrm rot="16200000">
            <a:off x="5839184" y="1728852"/>
            <a:ext cx="850008" cy="3528392"/>
          </a:xfrm>
          <a:prstGeom prst="leftBrace">
            <a:avLst>
              <a:gd name="adj1" fmla="val 8333"/>
              <a:gd name="adj2" fmla="val 50923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2 Rectángulo"/>
          <p:cNvSpPr/>
          <p:nvPr/>
        </p:nvSpPr>
        <p:spPr>
          <a:xfrm>
            <a:off x="5711628" y="4093686"/>
            <a:ext cx="1296144" cy="447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 smtClean="0">
                <a:solidFill>
                  <a:schemeClr val="tx2"/>
                </a:solidFill>
              </a:rPr>
              <a:t>TAD</a:t>
            </a:r>
            <a:endParaRPr lang="es-MX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51009" y="764704"/>
            <a:ext cx="8496944" cy="41958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La Fuente de Reloj de Conversión es ajustable por software a través de los bits ADCS del registro ADCON1. Existen 7 posibles opciones de Reloj.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ES" sz="2000" dirty="0" smtClean="0">
                <a:solidFill>
                  <a:srgbClr val="333333"/>
                </a:solidFill>
                <a:latin typeface="Arial"/>
                <a:ea typeface="Times New Roman"/>
              </a:rPr>
              <a:t>FOSC/2</a:t>
            </a:r>
            <a:endParaRPr lang="es-ES" sz="20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r>
              <a:rPr lang="es-ES" sz="2000" dirty="0" smtClean="0">
                <a:solidFill>
                  <a:srgbClr val="333333"/>
                </a:solidFill>
                <a:latin typeface="Arial"/>
                <a:ea typeface="Times New Roman"/>
              </a:rPr>
              <a:t>FOSC/4</a:t>
            </a:r>
            <a:endParaRPr lang="es-ES" sz="20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r>
              <a:rPr lang="es-ES" sz="2000" dirty="0" smtClean="0">
                <a:solidFill>
                  <a:srgbClr val="333333"/>
                </a:solidFill>
                <a:latin typeface="Arial"/>
                <a:ea typeface="Times New Roman"/>
              </a:rPr>
              <a:t>FOSC/8</a:t>
            </a:r>
            <a:endParaRPr lang="es-ES" sz="20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r>
              <a:rPr lang="es-ES" sz="2000" dirty="0" smtClean="0">
                <a:solidFill>
                  <a:srgbClr val="333333"/>
                </a:solidFill>
                <a:latin typeface="Arial"/>
                <a:ea typeface="Times New Roman"/>
              </a:rPr>
              <a:t>FOSC/16</a:t>
            </a:r>
          </a:p>
          <a:p>
            <a:pPr algn="just"/>
            <a:r>
              <a:rPr lang="es-ES" sz="2000" dirty="0" smtClean="0">
                <a:solidFill>
                  <a:srgbClr val="333333"/>
                </a:solidFill>
                <a:latin typeface="Arial"/>
                <a:ea typeface="Times New Roman"/>
              </a:rPr>
              <a:t>FOSC/32</a:t>
            </a:r>
          </a:p>
          <a:p>
            <a:pPr algn="just"/>
            <a:r>
              <a:rPr lang="es-ES" sz="2000" dirty="0" smtClean="0">
                <a:solidFill>
                  <a:srgbClr val="333333"/>
                </a:solidFill>
                <a:latin typeface="Arial"/>
                <a:ea typeface="Times New Roman"/>
              </a:rPr>
              <a:t>FOSC/64</a:t>
            </a:r>
          </a:p>
          <a:p>
            <a:pPr algn="just"/>
            <a:r>
              <a:rPr lang="es-ES" sz="2000" dirty="0" smtClean="0">
                <a:solidFill>
                  <a:srgbClr val="FF0000"/>
                </a:solidFill>
                <a:latin typeface="Arial"/>
                <a:ea typeface="Times New Roman"/>
              </a:rPr>
              <a:t>FRC (Oscilador Interno Dedicado)</a:t>
            </a:r>
            <a:endParaRPr lang="es-ES" sz="2000" dirty="0">
              <a:solidFill>
                <a:srgbClr val="FF0000"/>
              </a:solidFill>
              <a:latin typeface="Arial"/>
              <a:ea typeface="Times New Roman"/>
            </a:endParaRPr>
          </a:p>
          <a:p>
            <a:pPr algn="just"/>
            <a:endParaRPr lang="es-ES" sz="20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endParaRPr lang="es-ES" sz="20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008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51009" y="764705"/>
            <a:ext cx="8496944" cy="172819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El tiempo para completar una conversión de bits se define como TAD.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Una conversión de 10 bits requiere 11.5 periodos TAD. 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ES" sz="20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endParaRPr lang="es-ES" sz="20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8"/>
          <a:stretch/>
        </p:blipFill>
        <p:spPr bwMode="auto">
          <a:xfrm>
            <a:off x="683568" y="2479806"/>
            <a:ext cx="7972996" cy="291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573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65" y="620688"/>
            <a:ext cx="8633985" cy="28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1 Marcador de contenido"/>
          <p:cNvSpPr txBox="1">
            <a:spLocks/>
          </p:cNvSpPr>
          <p:nvPr/>
        </p:nvSpPr>
        <p:spPr>
          <a:xfrm>
            <a:off x="318613" y="3645024"/>
            <a:ext cx="8496944" cy="1728191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Las celdas sombreadas están fuera del rango recomendado.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La fuente FRC tiene un tiempo TAD típico de 1.6 s por VDD.</a:t>
            </a: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Para tiempos de conversiones mas rápidas se recomienda la selección de otra fuente de reloj.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ES" sz="20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endParaRPr lang="es-ES" sz="20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916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ADCON1</a:t>
            </a:r>
          </a:p>
          <a:p>
            <a:pPr marL="109728" indent="0" algn="ctr">
              <a:buNone/>
            </a:pPr>
            <a:r>
              <a:rPr lang="es-MX" sz="2800" b="1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Fuente de Reloj del ADC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67302"/>
              </p:ext>
            </p:extLst>
          </p:nvPr>
        </p:nvGraphicFramePr>
        <p:xfrm>
          <a:off x="395536" y="4941168"/>
          <a:ext cx="8568952" cy="51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471279" cy="122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682690"/>
            <a:ext cx="5184575" cy="2258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45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251520" y="3501008"/>
            <a:ext cx="8208912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s-MX" sz="4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Selección del Formato del Resultado</a:t>
            </a: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75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395536" y="188640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s-MX" sz="1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Diagrama de Bloques del ADC</a:t>
            </a:r>
            <a:endParaRPr lang="es-MX" sz="16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62775"/>
            <a:ext cx="5713123" cy="5016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060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51009" y="764704"/>
            <a:ext cx="8496944" cy="41958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El resultado de la conversión analógica a digital de 10 bits, puede ser suministrada en 2 formatos: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ES" sz="2000" dirty="0" smtClean="0">
                <a:solidFill>
                  <a:srgbClr val="333333"/>
                </a:solidFill>
                <a:latin typeface="Arial"/>
                <a:ea typeface="Times New Roman"/>
              </a:rPr>
              <a:t>Justificación a la Izquierda</a:t>
            </a:r>
            <a:endParaRPr lang="es-ES" sz="20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r>
              <a:rPr lang="es-ES" sz="2000" dirty="0">
                <a:solidFill>
                  <a:srgbClr val="333333"/>
                </a:solidFill>
                <a:latin typeface="Arial"/>
                <a:ea typeface="Times New Roman"/>
              </a:rPr>
              <a:t>Justificación a la </a:t>
            </a:r>
            <a:r>
              <a:rPr lang="es-ES" sz="2000" dirty="0" smtClean="0">
                <a:solidFill>
                  <a:srgbClr val="333333"/>
                </a:solidFill>
                <a:latin typeface="Arial"/>
                <a:ea typeface="Times New Roman"/>
              </a:rPr>
              <a:t>Derecha</a:t>
            </a:r>
            <a:endParaRPr lang="es-ES" sz="20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endParaRPr lang="es-ES" sz="2000" dirty="0" smtClean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endParaRPr lang="es-ES" sz="20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r>
              <a:rPr lang="es-ES" sz="2000" b="1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El bit ADFM del registro ADCON1 controla el formato de salida</a:t>
            </a:r>
          </a:p>
          <a:p>
            <a:pPr algn="just"/>
            <a:endParaRPr lang="es-ES" sz="2000" dirty="0">
              <a:solidFill>
                <a:srgbClr val="333333"/>
              </a:solidFill>
              <a:latin typeface="Arial"/>
              <a:ea typeface="Times New Roman"/>
            </a:endParaRP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589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24744"/>
            <a:ext cx="8167530" cy="2993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8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ADCON1</a:t>
            </a:r>
          </a:p>
          <a:p>
            <a:pPr marL="109728" indent="0" algn="ctr">
              <a:buNone/>
            </a:pPr>
            <a:r>
              <a:rPr lang="es-MX" sz="2800" b="1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Selección del Formato de Resultado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616454"/>
              </p:ext>
            </p:extLst>
          </p:nvPr>
        </p:nvGraphicFramePr>
        <p:xfrm>
          <a:off x="395536" y="4941168"/>
          <a:ext cx="8568952" cy="51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471279" cy="122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03236"/>
            <a:ext cx="8327263" cy="111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76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ADCON1</a:t>
            </a:r>
          </a:p>
          <a:p>
            <a:pPr marL="109728" indent="0" algn="ctr">
              <a:buNone/>
            </a:pPr>
            <a:r>
              <a:rPr lang="es-MX" sz="2800" b="1" i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Valor Final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611644"/>
              </p:ext>
            </p:extLst>
          </p:nvPr>
        </p:nvGraphicFramePr>
        <p:xfrm>
          <a:off x="375468" y="4581128"/>
          <a:ext cx="8568952" cy="51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471279" cy="122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29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2708920"/>
            <a:ext cx="8280920" cy="1575048"/>
          </a:xfrm>
        </p:spPr>
        <p:txBody>
          <a:bodyPr>
            <a:normAutofit fontScale="90000"/>
          </a:bodyPr>
          <a:lstStyle/>
          <a:p>
            <a:pPr algn="ctr"/>
            <a:r>
              <a:rPr lang="es-MX" sz="6000" b="1" i="1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GRACIAS POR SU ATENCION</a:t>
            </a:r>
            <a:endParaRPr lang="es-MX" sz="6000" b="1" i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087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971600" y="1988840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 algn="ctr"/>
            <a:r>
              <a:rPr lang="es-MX" sz="6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ADC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14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395536" y="404664"/>
            <a:ext cx="8496944" cy="41958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just">
              <a:buNone/>
            </a:pP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Para configurar y poder usar el ADC, es necesario considerar los siguientes requerimientos:</a:t>
            </a:r>
          </a:p>
          <a:p>
            <a:pPr algn="just"/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Configuración de Puertos </a:t>
            </a: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Selección del Canal</a:t>
            </a: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Selección del Voltaje de Referencia del ADC</a:t>
            </a: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Selección de la Fuente de Reloj para la Conversión</a:t>
            </a:r>
          </a:p>
          <a:p>
            <a:pPr algn="just"/>
            <a:r>
              <a:rPr lang="es-MX" sz="2000" b="1" strike="sngStrike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Control de Interrupción</a:t>
            </a: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Selección del Formato del Resultado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246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251520" y="3501008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s-MX" sz="4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 Puertos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0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51009" y="1412775"/>
            <a:ext cx="8496944" cy="41958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Habilitar los Pines de los Puertos A y B como Analógicos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REGISTROS ASOCIADOS 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r>
              <a:rPr lang="es-MX" sz="2000" b="1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	</a:t>
            </a: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Puerto A:	ANSELA y </a:t>
            </a: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TRISA</a:t>
            </a:r>
            <a:endParaRPr lang="es-MX" sz="2000" b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	Puerto B:	ANSELB y TRISB</a:t>
            </a:r>
          </a:p>
          <a:p>
            <a:pPr algn="just"/>
            <a:endParaRPr lang="es-MX" sz="2000" b="1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01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ANSELA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063575"/>
              </p:ext>
            </p:extLst>
          </p:nvPr>
        </p:nvGraphicFramePr>
        <p:xfrm>
          <a:off x="395536" y="4653136"/>
          <a:ext cx="8568952" cy="51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8856984" cy="125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2852936"/>
            <a:ext cx="7920880" cy="1484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467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1547664" y="332656"/>
            <a:ext cx="6480720" cy="1152128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s-MX" sz="28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Configuración del Registro ANSELB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187659"/>
              </p:ext>
            </p:extLst>
          </p:nvPr>
        </p:nvGraphicFramePr>
        <p:xfrm>
          <a:off x="395536" y="4653136"/>
          <a:ext cx="8568952" cy="51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  <a:gridCol w="1071119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1" dirty="0" smtClean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s-MX" sz="2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46455"/>
            <a:ext cx="8820471" cy="1355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1" y="2686084"/>
            <a:ext cx="8376475" cy="1637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72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Personalizado 2">
      <a:dk1>
        <a:srgbClr val="FFFFFF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10315</TotalTime>
  <Words>562</Words>
  <Application>Microsoft Office PowerPoint</Application>
  <PresentationFormat>Presentación en pantalla (4:3)</PresentationFormat>
  <Paragraphs>214</Paragraphs>
  <Slides>34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5" baseType="lpstr">
      <vt:lpstr>Concurrencia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POR SU ATENCION</vt:lpstr>
    </vt:vector>
  </TitlesOfParts>
  <Company>Mecatronica Digital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Mecatrónica en el mundo</dc:title>
  <dc:creator>Isaac Suaste</dc:creator>
  <cp:lastModifiedBy>Suaste</cp:lastModifiedBy>
  <cp:revision>224</cp:revision>
  <dcterms:created xsi:type="dcterms:W3CDTF">2011-05-12T16:10:57Z</dcterms:created>
  <dcterms:modified xsi:type="dcterms:W3CDTF">2013-06-22T16:19:57Z</dcterms:modified>
</cp:coreProperties>
</file>